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33"/>
  </p:notesMasterIdLst>
  <p:handoutMasterIdLst>
    <p:handoutMasterId r:id="rId34"/>
  </p:handoutMasterIdLst>
  <p:sldIdLst>
    <p:sldId id="286" r:id="rId9"/>
    <p:sldId id="306" r:id="rId10"/>
    <p:sldId id="309" r:id="rId11"/>
    <p:sldId id="479" r:id="rId12"/>
    <p:sldId id="470" r:id="rId13"/>
    <p:sldId id="472" r:id="rId14"/>
    <p:sldId id="473" r:id="rId15"/>
    <p:sldId id="474" r:id="rId16"/>
    <p:sldId id="475" r:id="rId17"/>
    <p:sldId id="476" r:id="rId18"/>
    <p:sldId id="477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301" r:id="rId32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64" autoAdjust="0"/>
    <p:restoredTop sz="94660"/>
  </p:normalViewPr>
  <p:slideViewPr>
    <p:cSldViewPr snapToGrid="0">
      <p:cViewPr>
        <p:scale>
          <a:sx n="122" d="100"/>
          <a:sy n="122" d="100"/>
        </p:scale>
        <p:origin x="528" y="144"/>
      </p:cViewPr>
      <p:guideLst>
        <p:guide orient="horz" pos="2160"/>
        <p:guide pos="3816"/>
        <p:guide pos="4464"/>
        <p:guide pos="6408"/>
        <p:guide orient="horz" pos="312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9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microsoft.com/office/2016/11/relationships/changesInfo" Target="changesInfos/changesInfo1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/commons/6/60/</a:t>
            </a:r>
            <a:r>
              <a:rPr lang="en-US" dirty="0" err="1"/>
              <a:t>USACE_Detroit_Dam_Oregon.jpg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E5933-563C-41F1-ABC6-EC3F7A964FFC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64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8F2D-4155-43F3-9334-5C18DD5E2748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3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  <p:sldLayoutId id="2147484328" r:id="rId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Edited%20Files/framer%20c:/scott/movies/vel95.r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Barry Bunch, DE, PE and Todd Steissberg, PhD, PE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Model Setup I</a:t>
            </a:r>
            <a:br>
              <a:rPr lang="en-US" sz="2400" dirty="0"/>
            </a:br>
            <a:r>
              <a:rPr lang="en-US" sz="2200" dirty="0"/>
              <a:t>Overview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1EB-6E15-4C87-A923-010DBA4A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AABF-AC43-4483-A42C-D88E666B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6472"/>
            <a:ext cx="56896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Loadings </a:t>
            </a:r>
          </a:p>
          <a:p>
            <a:pPr lvl="1"/>
            <a:r>
              <a:rPr lang="en-US" sz="2000" b="0" dirty="0"/>
              <a:t>Point source</a:t>
            </a:r>
          </a:p>
          <a:p>
            <a:pPr lvl="1"/>
            <a:r>
              <a:rPr lang="en-US" sz="2000" b="0" dirty="0"/>
              <a:t>Non-point source/runoff</a:t>
            </a:r>
          </a:p>
          <a:p>
            <a:pPr lvl="1"/>
            <a:r>
              <a:rPr lang="en-US" sz="2000" b="0" dirty="0"/>
              <a:t>Other forms of water quality constituent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Sediment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Operations records</a:t>
            </a:r>
          </a:p>
          <a:p>
            <a:pPr lvl="1"/>
            <a:r>
              <a:rPr lang="en-US" sz="2000" b="0" dirty="0"/>
              <a:t>Which gates used for how long</a:t>
            </a:r>
          </a:p>
          <a:p>
            <a:pPr lvl="1"/>
            <a:r>
              <a:rPr lang="en-US" sz="2000" b="0" dirty="0"/>
              <a:t>Power generation</a:t>
            </a:r>
          </a:p>
          <a:p>
            <a:pPr lvl="1"/>
            <a:r>
              <a:rPr lang="en-US" sz="2000" b="0" dirty="0"/>
              <a:t>Spills</a:t>
            </a:r>
          </a:p>
          <a:p>
            <a:pPr lvl="1"/>
            <a:r>
              <a:rPr lang="en-US" sz="2000" b="0" dirty="0"/>
              <a:t>Anything else that impacts water movement </a:t>
            </a: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44AD5-59D4-4177-9AB7-86AF61EB003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A picture containing tree, outdoor, grass, nature&#10;&#10;Description automatically generated">
            <a:extLst>
              <a:ext uri="{FF2B5EF4-FFF2-40B4-BE49-F238E27FC236}">
                <a16:creationId xmlns:a16="http://schemas.microsoft.com/office/drawing/2014/main" id="{6312A465-26BB-A57F-1B07-4BCE60F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40009"/>
            <a:ext cx="5467156" cy="2724248"/>
          </a:xfrm>
          <a:prstGeom prst="rect">
            <a:avLst/>
          </a:prstGeom>
        </p:spPr>
      </p:pic>
      <p:pic>
        <p:nvPicPr>
          <p:cNvPr id="8" name="Picture 7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1F217A75-7955-F12F-4D72-FC812735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95" y="495300"/>
            <a:ext cx="5466761" cy="27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157273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Identify what information is desired from model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Ensure that it is being output at times and locations desired.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Process and evaluate model output and compare to applicable observations.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A picture containing mountain, outdoor, nature&#10;&#10;Description automatically generated">
            <a:extLst>
              <a:ext uri="{FF2B5EF4-FFF2-40B4-BE49-F238E27FC236}">
                <a16:creationId xmlns:a16="http://schemas.microsoft.com/office/drawing/2014/main" id="{FB93E42D-3586-E11C-090D-001AC325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885" y="1332425"/>
            <a:ext cx="5732516" cy="3999429"/>
          </a:xfrm>
          <a:prstGeom prst="rect">
            <a:avLst/>
          </a:prstGeom>
        </p:spPr>
      </p:pic>
      <p:pic>
        <p:nvPicPr>
          <p:cNvPr id="8" name="Picture 7" descr="A body of water with trees and hill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64452C7A-E3B3-4526-11B8-89EE9084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8" y="3144312"/>
            <a:ext cx="4619222" cy="30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Lower Minnesota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Real application to Lower Minnesota 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Agricultural drainage basin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Low DO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RIVERINE CE-QUAL-W2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Objectives 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Obtain a copy of the model, and review inputs and structure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Modify model input as directed and save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Run Model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preliminary results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1026" name="Picture 2" descr="page21image7626256">
            <a:extLst>
              <a:ext uri="{FF2B5EF4-FFF2-40B4-BE49-F238E27FC236}">
                <a16:creationId xmlns:a16="http://schemas.microsoft.com/office/drawing/2014/main" id="{125829FB-F14D-28AF-1D1C-2384A582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810" y="1081094"/>
            <a:ext cx="5514590" cy="4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Lower Minnesota River – CE-QUAL-W2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269186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Original Application: CE-QUAL-W2 ver. 3.6, (Tammy Threadgill,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Important files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Bathymetry file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Boundary conditions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Flow files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Meteorological file</a:t>
            </a:r>
          </a:p>
          <a:p>
            <a:pPr marL="914400" lvl="1" indent="-342900"/>
            <a:r>
              <a:rPr lang="en-US" b="0" dirty="0">
                <a:solidFill>
                  <a:schemeClr val="tx1"/>
                </a:solidFill>
                <a:latin typeface="+mn-lt"/>
              </a:rPr>
              <a:t>Control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Each of the above may require modification/revision for application at a different time or under different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May want to work in a copy to prevent overwriting existing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BF2D98-A4D1-A9C8-9F30-E29FE264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86" y="1785084"/>
            <a:ext cx="5906814" cy="32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4821119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Typically, the bathymetry file is the first file to be developed.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Identifies the various geophysical components of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Segment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Cross-sectional widths and heights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Bottom Elevation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Directional Orientation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Initial Water Surface Elevation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Friction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Reaches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Grouping of Segments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665D699-AB17-72DA-CB0C-6A2C579B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15" y="1546523"/>
            <a:ext cx="6480485" cy="269728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0463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 File: Full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9A260-4E7E-C1B2-A94E-7DC299E0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767" y="1929284"/>
            <a:ext cx="11107633" cy="40726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5C73-B169-9367-E5EC-A5D43CF81CFF}"/>
              </a:ext>
            </a:extLst>
          </p:cNvPr>
          <p:cNvSpPr/>
          <p:nvPr/>
        </p:nvSpPr>
        <p:spPr>
          <a:xfrm>
            <a:off x="465457" y="1929284"/>
            <a:ext cx="1562518" cy="5777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6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Flow &amp; Boundary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896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Generate Time Series files for all potential external flows entering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Frequency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Each requires corresponding temperature and concentration boundary conditions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FEAF5A2-145C-99D0-EFD8-751BBB5A8CA0}"/>
              </a:ext>
            </a:extLst>
          </p:cNvPr>
          <p:cNvSpPr txBox="1">
            <a:spLocks/>
          </p:cNvSpPr>
          <p:nvPr/>
        </p:nvSpPr>
        <p:spPr>
          <a:xfrm>
            <a:off x="7086600" y="1134093"/>
            <a:ext cx="4495800" cy="2996313"/>
          </a:xfrm>
          <a:prstGeom prst="rect">
            <a:avLst/>
          </a:prstGeom>
          <a:solidFill>
            <a:schemeClr val="lt1">
              <a:alpha val="65000"/>
            </a:schemeClr>
          </a:solidFill>
          <a:ln w="9525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01QT355.INP</a:t>
            </a:r>
          </a:p>
          <a:p>
            <a:r>
              <a:rPr lang="en-US" sz="1200" dirty="0"/>
              <a:t>Mean daily flows, Sand Creek discharge near river mile 35.5, 10/01/00-9/30/01</a:t>
            </a:r>
          </a:p>
          <a:p>
            <a:r>
              <a:rPr lang="en-US" sz="1200" dirty="0"/>
              <a:t>Source: MCES</a:t>
            </a:r>
          </a:p>
          <a:p>
            <a:r>
              <a:rPr lang="en-US" sz="1200" dirty="0"/>
              <a:t>    JDAY     QIN Comment (e = estimated)</a:t>
            </a:r>
          </a:p>
          <a:p>
            <a:r>
              <a:rPr lang="en-US" sz="1200" dirty="0"/>
              <a:t>   275.0   .4475</a:t>
            </a:r>
          </a:p>
          <a:p>
            <a:r>
              <a:rPr lang="en-US" sz="1200" dirty="0"/>
              <a:t>   276.0   .4390</a:t>
            </a:r>
          </a:p>
          <a:p>
            <a:r>
              <a:rPr lang="en-US" sz="1200" dirty="0"/>
              <a:t>   277.0   .4786</a:t>
            </a:r>
          </a:p>
          <a:p>
            <a:r>
              <a:rPr lang="en-US" sz="1200" dirty="0"/>
              <a:t>   278.0   .2436</a:t>
            </a:r>
          </a:p>
          <a:p>
            <a:r>
              <a:rPr lang="en-US" sz="1200" dirty="0"/>
              <a:t>   279.0   .0283</a:t>
            </a:r>
          </a:p>
          <a:p>
            <a:r>
              <a:rPr lang="en-US" sz="1200" dirty="0"/>
              <a:t>   280.0   .0283</a:t>
            </a:r>
          </a:p>
          <a:p>
            <a:r>
              <a:rPr lang="en-US" sz="1200" dirty="0"/>
              <a:t>   281.0   .0283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796B3-5E8D-4641-0977-5021B6F9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5" y="4267194"/>
            <a:ext cx="11121005" cy="1910308"/>
          </a:xfrm>
          <a:prstGeom prst="rect">
            <a:avLst/>
          </a:prstGeom>
          <a:ln w="952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43583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Temperature Boundary Condition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83B520-88E1-50C5-CBFF-A6862EE83AF0}"/>
              </a:ext>
            </a:extLst>
          </p:cNvPr>
          <p:cNvSpPr txBox="1">
            <a:spLocks/>
          </p:cNvSpPr>
          <p:nvPr/>
        </p:nvSpPr>
        <p:spPr bwMode="auto">
          <a:xfrm>
            <a:off x="406399" y="1081094"/>
            <a:ext cx="11175999" cy="4695814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chemeClr val="dk1"/>
            </a:solidFill>
            <a:miter lim="800000"/>
            <a:headEnd/>
            <a:tailEnd/>
          </a:ln>
        </p:spPr>
        <p:txBody>
          <a:bodyPr vert="horz" wrap="square" lIns="91440" tIns="45720" rIns="91440" bIns="45720" numCol="2" spcCol="45720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it-IT" sz="1600" dirty="0" err="1"/>
              <a:t>Mean</a:t>
            </a:r>
            <a:r>
              <a:rPr lang="it-IT" sz="1600" dirty="0"/>
              <a:t> </a:t>
            </a:r>
            <a:r>
              <a:rPr lang="it-IT" sz="1600" dirty="0" err="1"/>
              <a:t>hourly</a:t>
            </a:r>
            <a:r>
              <a:rPr lang="it-IT" sz="1600" dirty="0"/>
              <a:t> temperature, Sand Creek to MN </a:t>
            </a:r>
            <a:r>
              <a:rPr lang="it-IT" sz="1600" dirty="0" err="1"/>
              <a:t>river</a:t>
            </a:r>
            <a:r>
              <a:rPr lang="it-IT" sz="1600" dirty="0"/>
              <a:t> </a:t>
            </a:r>
            <a:r>
              <a:rPr lang="it-IT" sz="1600" dirty="0" err="1"/>
              <a:t>mile</a:t>
            </a:r>
            <a:r>
              <a:rPr lang="it-IT" sz="1600" dirty="0"/>
              <a:t> 35.5, 10/1/00-9/30/01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Source: No </a:t>
            </a:r>
            <a:r>
              <a:rPr lang="it-IT" sz="1600" dirty="0" err="1"/>
              <a:t>measurements</a:t>
            </a:r>
            <a:r>
              <a:rPr lang="it-IT" sz="1600" dirty="0"/>
              <a:t> so </a:t>
            </a:r>
            <a:r>
              <a:rPr lang="it-IT" sz="1600" dirty="0" err="1"/>
              <a:t>estimated</a:t>
            </a:r>
            <a:r>
              <a:rPr lang="it-IT" sz="1600" dirty="0"/>
              <a:t> via </a:t>
            </a:r>
            <a:r>
              <a:rPr lang="it-IT" sz="1600" dirty="0" err="1"/>
              <a:t>regression</a:t>
            </a:r>
            <a:r>
              <a:rPr lang="it-IT" sz="1600" dirty="0"/>
              <a:t> to Nine </a:t>
            </a:r>
            <a:r>
              <a:rPr lang="it-IT" sz="1600" dirty="0" err="1"/>
              <a:t>Mile</a:t>
            </a:r>
            <a:r>
              <a:rPr lang="it-IT" sz="1600" dirty="0"/>
              <a:t> Creek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    JDAY     TIN </a:t>
            </a:r>
            <a:r>
              <a:rPr lang="it-IT" sz="1600" dirty="0" err="1"/>
              <a:t>Comment</a:t>
            </a:r>
            <a:r>
              <a:rPr lang="it-IT" sz="1600" dirty="0"/>
              <a:t> (e=</a:t>
            </a:r>
            <a:r>
              <a:rPr lang="it-IT" sz="1600" dirty="0" err="1"/>
              <a:t>estimated</a:t>
            </a:r>
            <a:r>
              <a:rPr lang="it-IT" sz="1600" dirty="0"/>
              <a:t> via </a:t>
            </a:r>
            <a:r>
              <a:rPr lang="it-IT" sz="1600" dirty="0" err="1"/>
              <a:t>regression</a:t>
            </a:r>
            <a:r>
              <a:rPr lang="it-IT" sz="1600" dirty="0"/>
              <a:t>)</a:t>
            </a:r>
          </a:p>
          <a:p>
            <a:pPr>
              <a:spcBef>
                <a:spcPts val="100"/>
              </a:spcBef>
            </a:pPr>
            <a:r>
              <a:rPr lang="it-IT" sz="1600" dirty="0"/>
              <a:t>275.0000   15.50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275.0417   15.30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275.0833   15.10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275.1250   14.90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275.1667   14.60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275.2083   14.40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275.2500   14.10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275.2917   14.00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275.3333   13.90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275.3750   14.00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275.4167   14.60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275.4583   15.20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275.5000   15.60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275.5417   16.40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275.5833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275.6250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275.6667   16.90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275.7083   16.80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275.7500   16.60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275.7917   16.40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275.8333   16.10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275.8750   15.70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275.9167   15.40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275.9583   15.20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276.0000   15.00 e </a:t>
            </a:r>
            <a:r>
              <a:rPr lang="it-IT" sz="1600" dirty="0" err="1"/>
              <a:t>regression</a:t>
            </a:r>
            <a:endParaRPr lang="it-IT" sz="1600" dirty="0"/>
          </a:p>
          <a:p>
            <a:pPr>
              <a:spcBef>
                <a:spcPts val="100"/>
              </a:spcBef>
            </a:pPr>
            <a:r>
              <a:rPr lang="it-IT" sz="1600" dirty="0"/>
              <a:t>276.0417   14.60 e </a:t>
            </a:r>
            <a:r>
              <a:rPr lang="it-IT" sz="1600" dirty="0" err="1"/>
              <a:t>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570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Boundary Condition File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4300CE-772E-1932-AF85-01980AB0181B}"/>
              </a:ext>
            </a:extLst>
          </p:cNvPr>
          <p:cNvSpPr txBox="1">
            <a:spLocks/>
          </p:cNvSpPr>
          <p:nvPr/>
        </p:nvSpPr>
        <p:spPr bwMode="auto">
          <a:xfrm>
            <a:off x="406401" y="1081094"/>
            <a:ext cx="10282620" cy="3690604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chemeClr val="dk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01CTR_355.NPT -- Sand Creek -- RM 35.5 -- WY01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sz="800" dirty="0"/>
              <a:t>Obtained from WY01_03 WQ Tributaries_TLT_RUN06.xls;  updated LTI algal splits based on latest report </a:t>
            </a:r>
          </a:p>
          <a:p>
            <a:r>
              <a:rPr lang="en-US" sz="800" dirty="0"/>
              <a:t>                                                                                                                                    BODU                                                                                                                                                                   </a:t>
            </a:r>
          </a:p>
          <a:p>
            <a:r>
              <a:rPr lang="en-US" sz="800" dirty="0"/>
              <a:t>    JDAY      TDS    ISS1     PO4     NH4     NO3      DSI  LDOM RDOM LPOM RPOM       1C      2C      3C      4C      5C      6C   ALG1  ALG2   ALG3       DO   LDOP  RDOP  LPOP  RPOP LDON  RDON LPON   RPON                                                                        </a:t>
            </a:r>
          </a:p>
          <a:p>
            <a:r>
              <a:rPr lang="en-US" sz="800" dirty="0"/>
              <a:t> 275.000  506.21   27.00   0.180   0.020   1.600  20.500   0.134   0.759   0.134   0.759    0.00    0.00    0.00     0.0    0.00    0.00   1.240   0.383   0.133  10.970   0.001   0.004   0.001   0.004   0.007   0.038   0.007   0.038</a:t>
            </a:r>
          </a:p>
          <a:p>
            <a:r>
              <a:rPr lang="en-US" sz="800" dirty="0"/>
              <a:t> 306.000  517.32   26.00   0.220   0.020   1.900  20.500   0.134   0.759   0.134   0.759    0.00    0.00    0.00     0.0    0.00    0.00   1.477   0.209   0.069  11.840   0.001   0.004   0.001   0.004   0.007   0.038   0.007   0.038</a:t>
            </a:r>
          </a:p>
          <a:p>
            <a:r>
              <a:rPr lang="en-US" sz="800" dirty="0"/>
              <a:t> 336.000  515.49   28.00   0.210   0.030   2.000  20.500   0.134   0.759   0.134   0.759    0.00    0.00    0.00     0.0    0.00    0.00   1.730   0.008   0.008  14.600   0.001   0.004   0.001   0.004   0.007   0.038   0.007   0.038</a:t>
            </a:r>
          </a:p>
          <a:p>
            <a:r>
              <a:rPr lang="en-US" sz="800" dirty="0"/>
              <a:t> 367.000  527.66   27.00   0.240   0.420   2.300  20.500   0.129   0.729   0.129   0.729    0.00    0.00    0.00     0.0    0.00    0.00   1.636   0.010   0.102  14.830   0.001   0.004   0.001   0.004   0.006   0.036   0.006   0.036</a:t>
            </a:r>
          </a:p>
          <a:p>
            <a:r>
              <a:rPr lang="en-US" sz="800" dirty="0"/>
              <a:t> 398.000  515.49   28.00   0.210   0.020   2.000  20.500   0.134   0.759   0.134   0.759    0.00    0.00    0.00     0.0    0.00    0.00   1.297   0.069   0.389  14.830   0.001   0.004   0.001   0.004   0.007   0.038   0.007   0.038</a:t>
            </a:r>
          </a:p>
          <a:p>
            <a:r>
              <a:rPr lang="en-US" sz="800" dirty="0"/>
              <a:t> 426.000  517.00   27.00   0.210   0.940   2.100  20.500   0.134   0.759   0.134   0.759    0.00    0.00    0.00     0.0    0.00    0.00   1.087   0.078   0.589  14.830   0.001   0.004   0.001   0.004   0.007   0.038   0.007   0.038</a:t>
            </a:r>
          </a:p>
          <a:p>
            <a:r>
              <a:rPr lang="en-US" sz="800" dirty="0"/>
              <a:t> 457.000  328.06  205.00   0.170   0.180   6.100  19.100   0.193   1.093   0.193   1.093    0.00    0.00    0.00     0.0    0.00    0.00   2.853   0.048   0.609  14.830   0.001   0.005   0.001   0.005   0.010   0.055   0.010   0.055</a:t>
            </a:r>
          </a:p>
          <a:p>
            <a:r>
              <a:rPr lang="en-US" sz="800" dirty="0"/>
              <a:t> 487.000  347.37  146.00   0.170   0.040   5.400  19.100   0.171   0.971   0.171   0.971    0.00    0.00    0.00     0.0    0.00    0.00   3.309   0.075   0.126  10.970   0.001   0.005   0.001   0.005   0.009   0.049   0.009   0.049</a:t>
            </a:r>
          </a:p>
          <a:p>
            <a:r>
              <a:rPr lang="en-US" sz="800" dirty="0"/>
              <a:t> 518.000  372.39  206.00   0.200   0.030   6.200  19.000   0.188   1.063   0.188   1.063    0.00    0.00    0.00     0.0    0.00    0.00   3.019   0.175   0.248  10.470   0.001   0.005   0.001   0.005   0.009   0.053   0.009   0.053</a:t>
            </a:r>
          </a:p>
          <a:p>
            <a:r>
              <a:rPr lang="en-US" sz="800" dirty="0"/>
              <a:t> 548.000  447.64   70.00   0.190   0.030   2.600  19.700   0.150   0.850   0.150   0.850    0.00    0.00    0.00     0.0    0.00    0.00   1.936   0.301   0.193   8.600   0.001   0.004   0.001   0.004   0.008   0.043   0.008   0.043</a:t>
            </a:r>
          </a:p>
          <a:p>
            <a:r>
              <a:rPr lang="en-US" sz="800" dirty="0"/>
              <a:t> 579.000  507.94   27.00   0.200   0.020   1.900  20.500   0.134   0.759   0.134   0.759    0.00    0.00    0.00     0.0    0.00    0.00   1.432   0.200   0.123   8.550   0.001   0.004   0.001   0.004   0.007   0.038   0.007   0.038</a:t>
            </a:r>
          </a:p>
          <a:p>
            <a:r>
              <a:rPr lang="en-US" sz="800" dirty="0"/>
              <a:t> 610.000  499.23   25.00   0.200   0.020   1.800  20.500   0.134   0.759   0.134   0.759    0.00    0.00    0.00     0.0    0.00    0.00   1.440   0.192   0.123   9.700   0.001   0.004   0.001   0.004   0.007   0.038   0.007   0.038</a:t>
            </a:r>
          </a:p>
          <a:p>
            <a:r>
              <a:rPr lang="en-US" sz="800" dirty="0"/>
              <a:t> 641.000  513.58   25.00   0.200   0.020   1.900  20.500   0.112   0.633   0.514   2.913    0.00    0.00    0.00     0.0    0.00    0.00   1.247   0.376   0.132  11.360   0.001   0.003   0.003   0.015   0.006   0.032   0.026   0.146</a:t>
            </a:r>
          </a:p>
        </p:txBody>
      </p:sp>
    </p:spTree>
    <p:extLst>
      <p:ext uri="{BB962C8B-B14F-4D97-AF65-F5344CB8AC3E}">
        <p14:creationId xmlns:p14="http://schemas.microsoft.com/office/powerpoint/2010/main" val="222547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Meteorological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4754179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One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Daily or more frequent, depending upon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Important to capturing what is happening “in” the model at a given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A74066-2AFA-8790-BF21-B5D7C9E7D4E2}"/>
              </a:ext>
            </a:extLst>
          </p:cNvPr>
          <p:cNvSpPr txBox="1">
            <a:spLocks/>
          </p:cNvSpPr>
          <p:nvPr/>
        </p:nvSpPr>
        <p:spPr>
          <a:xfrm>
            <a:off x="5280152" y="495300"/>
            <a:ext cx="6302248" cy="57583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dk1"/>
            </a:solidFill>
          </a:ln>
        </p:spPr>
        <p:txBody>
          <a:bodyPr>
            <a:noAutofit/>
          </a:bodyPr>
          <a:lstStyle>
            <a:lvl1pPr marL="228600" indent="-22860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71500" indent="-214313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60425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►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1430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71600" indent="-171450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»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Hourly (plus) meteorological data, MSP Intl Airport near river mi 3; updated 06/01/2009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Source: MDNR except solar from UM, St. Paul Campus; TLT added cloud cover from 14WS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  JDAY    TAIR    TDEW    WIND     PHI   CLOUD     SRO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275.000  23.900  10.000   3.600   2.600     8.0   0.000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275.037  22.800   8.900   5.100   2.600     8.3   0.000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275.079  22.800   8.900   6.200   3.000     8.6   0.000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275.120  22.200   8.900   6.700   3.100     8.9   0.000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275.162  21.100   9.400   6.700   3.500     9.1   0.000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275.204  21.700   9.400   7.700   3.700     9.4   0.000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275.245  21.100   8.900   5.700   3.700     9.7   0.000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275.250  21.100   9.400   6.200   3.700    10.0  23.012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275.287  20.000  10.000   6.200   3.700     9.9  23.012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275.329  18.900  10.000   5.100   3.700     9.7  88.560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275.370  17.200  10.000   3.600   3.700     9.6 128.307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275.412  16.100  10.000   1.500   3.050     9.4 355.633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275.454  14.400  10.000   3.600   2.400     9.3 433.733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275.495  13.900  10.000   3.100   2.300     9.1 278.231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275.500  14.400  10.000   3.100   2.300     9.0 370.974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275.537  13.900  10.600   3.100   2.400     9.0 370.974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275.579  15.000  10.600   3.100   2.600     9.0 175.725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275.620  16.100  10.600   4.100   3.100     9.0 149.924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275.662  18.300  11.100   4.100   2.600     9.0  56.483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275.704  20.000  11.100   4.600   3.000     9.0  28.590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275.745  21.100  11.100   3.050   2.720     9.0   9.763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275.750  20.600  11.100   1.500   2.440     9.0   0.000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275.787  22.200  11.700   3.100   2.160     9.0   0.000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275.829  22.200  11.700   0.000   1.880     9.0   0.000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275.870  23.300  11.700   5.100   1.600     9.0   0.000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275.912  22.200  11.700   2.600   3.000     9.0   0.000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275.954  22.800  11.700   2.600   1.950     9.0   0.000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275.995  22.200  12.200   3.600   0.900     9.0   0.000</a:t>
            </a:r>
          </a:p>
          <a:p>
            <a:pPr marL="0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1000" dirty="0"/>
              <a:t> 276.000  21.700  12.200   3.600   0.900     9.0   0.000</a:t>
            </a:r>
          </a:p>
        </p:txBody>
      </p:sp>
    </p:spTree>
    <p:extLst>
      <p:ext uri="{BB962C8B-B14F-4D97-AF65-F5344CB8AC3E}">
        <p14:creationId xmlns:p14="http://schemas.microsoft.com/office/powerpoint/2010/main" val="401438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AB3A-E6F3-4DD1-A776-9FC77DC9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6F9E-AAAD-4A2B-8ECA-F8C1E220F05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Definition of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Information</a:t>
            </a:r>
          </a:p>
          <a:p>
            <a:pPr lvl="1"/>
            <a:r>
              <a:rPr lang="en-US" sz="2000" b="0" dirty="0"/>
              <a:t>Bathymetry</a:t>
            </a:r>
          </a:p>
          <a:p>
            <a:pPr lvl="1"/>
            <a:r>
              <a:rPr lang="en-US" sz="2000" b="0" dirty="0"/>
              <a:t>Flow</a:t>
            </a:r>
          </a:p>
          <a:p>
            <a:pPr lvl="1"/>
            <a:r>
              <a:rPr lang="en-US" sz="2000" b="0" dirty="0"/>
              <a:t>Meteorology</a:t>
            </a:r>
          </a:p>
          <a:p>
            <a:pPr lvl="1"/>
            <a:r>
              <a:rPr lang="en-US" sz="2000" b="0" dirty="0"/>
              <a:t>Observations</a:t>
            </a:r>
          </a:p>
          <a:p>
            <a:pPr lvl="1"/>
            <a:r>
              <a:rPr lang="en-US" sz="2000" b="0" dirty="0"/>
              <a:t>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Output</a:t>
            </a:r>
          </a:p>
          <a:p>
            <a:pPr lvl="1">
              <a:buClr>
                <a:srgbClr val="FF0000"/>
              </a:buClr>
            </a:pP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8A37D-C666-4045-81D5-2AB8906CC0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ountain, nature, outdoor, track&#10;&#10;Description automatically generated">
            <a:extLst>
              <a:ext uri="{FF2B5EF4-FFF2-40B4-BE49-F238E27FC236}">
                <a16:creationId xmlns:a16="http://schemas.microsoft.com/office/drawing/2014/main" id="{BA314EB8-E2A9-6602-5494-78DF0029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71" y="675605"/>
            <a:ext cx="8134329" cy="5287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3032F-2B7B-ABDB-9F6D-C01D0877F5BF}"/>
              </a:ext>
            </a:extLst>
          </p:cNvPr>
          <p:cNvSpPr txBox="1"/>
          <p:nvPr/>
        </p:nvSpPr>
        <p:spPr>
          <a:xfrm>
            <a:off x="3448071" y="5962919"/>
            <a:ext cx="813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Detroit Dam, Oregon</a:t>
            </a:r>
          </a:p>
        </p:txBody>
      </p:sp>
    </p:spTree>
    <p:extLst>
      <p:ext uri="{BB962C8B-B14F-4D97-AF65-F5344CB8AC3E}">
        <p14:creationId xmlns:p14="http://schemas.microsoft.com/office/powerpoint/2010/main" val="2755290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+mn-lt"/>
              </a:rPr>
              <a:t>This file contains specifications of much of the information that controls model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DCC1-BEAD-CEE0-5273-C6CCF945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5" y="1786764"/>
            <a:ext cx="11068461" cy="31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Model is Initially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Run the W2 preprocessor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Address what Errors the pre-processor identifies.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Once addressed, re-run W2 pre-processor, and continue until there are no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Warnings to see if they warrant changes or modifications.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Compare computed Volume Elevation curve to official curve if available.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If results are not satisfactory, adjust the bathymetry, and start the process again.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2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W2 Preprocessor is Finished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Run CE-QUAL-W2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Review model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“w2.wrn”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Time Series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Evaluate model performance.</a:t>
            </a:r>
          </a:p>
          <a:p>
            <a:pPr marL="914400" lvl="1" indent="-342900"/>
            <a:r>
              <a:rPr lang="en-US" sz="2000" b="0" dirty="0">
                <a:solidFill>
                  <a:schemeClr val="tx1"/>
                </a:solidFill>
                <a:latin typeface="+mn-lt"/>
              </a:rPr>
              <a:t>Did it appear to operate as you desired?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Address issues that develop……..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9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4F9-EB42-4477-BCF2-E3D3001F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Exercises: Model Simulation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DAC3-A601-43D6-B5C1-09861858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5651500" cy="49969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Short Duration Simulation:</a:t>
            </a:r>
          </a:p>
          <a:p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Modify W2 Control file to adjust model simulation duration to 3 months (90 days).</a:t>
            </a: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Adjust model time step in W2 Control file by changing DLTMIN from 0.1 to 1.</a:t>
            </a:r>
          </a:p>
          <a:p>
            <a:pPr marL="457200" indent="-457200">
              <a:buAutoNum type="arabicPeriod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Change NDLT from 7 to 1.</a:t>
            </a:r>
          </a:p>
          <a:p>
            <a:pPr marL="457200" indent="-457200">
              <a:buAutoNum type="arabicPeriod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Try different schemes.</a:t>
            </a: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C5D8-AAEA-42C1-B958-F218330177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6C1358-BFC6-45FE-F353-8CC3C3D91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27220"/>
              </p:ext>
            </p:extLst>
          </p:nvPr>
        </p:nvGraphicFramePr>
        <p:xfrm>
          <a:off x="997147" y="3090042"/>
          <a:ext cx="2008817" cy="546538"/>
        </p:xfrm>
        <a:graphic>
          <a:graphicData uri="http://schemas.openxmlformats.org/drawingml/2006/table">
            <a:tbl>
              <a:tblPr/>
              <a:tblGrid>
                <a:gridCol w="1109347">
                  <a:extLst>
                    <a:ext uri="{9D8B030D-6E8A-4147-A177-3AD203B41FA5}">
                      <a16:colId xmlns:a16="http://schemas.microsoft.com/office/drawing/2014/main" val="933521185"/>
                    </a:ext>
                  </a:extLst>
                </a:gridCol>
                <a:gridCol w="899470">
                  <a:extLst>
                    <a:ext uri="{9D8B030D-6E8A-4147-A177-3AD203B41FA5}">
                      <a16:colId xmlns:a16="http://schemas.microsoft.com/office/drawing/2014/main" val="812194048"/>
                    </a:ext>
                  </a:extLst>
                </a:gridCol>
              </a:tblGrid>
              <a:tr h="27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NDLT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DLTMIN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86111"/>
                  </a:ext>
                </a:extLst>
              </a:tr>
              <a:tr h="27326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919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5C7B5-A1A6-20A7-0D85-DC562B22A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72941"/>
              </p:ext>
            </p:extLst>
          </p:nvPr>
        </p:nvGraphicFramePr>
        <p:xfrm>
          <a:off x="4214813" y="3216167"/>
          <a:ext cx="7367587" cy="2546781"/>
        </p:xfrm>
        <a:graphic>
          <a:graphicData uri="http://schemas.openxmlformats.org/drawingml/2006/table">
            <a:tbl>
              <a:tblPr/>
              <a:tblGrid>
                <a:gridCol w="5669141">
                  <a:extLst>
                    <a:ext uri="{9D8B030D-6E8A-4147-A177-3AD203B41FA5}">
                      <a16:colId xmlns:a16="http://schemas.microsoft.com/office/drawing/2014/main" val="508098827"/>
                    </a:ext>
                  </a:extLst>
                </a:gridCol>
                <a:gridCol w="1698446">
                  <a:extLst>
                    <a:ext uri="{9D8B030D-6E8A-4147-A177-3AD203B41FA5}">
                      <a16:colId xmlns:a16="http://schemas.microsoft.com/office/drawing/2014/main" val="2009805117"/>
                    </a:ext>
                  </a:extLst>
                </a:gridCol>
              </a:tblGrid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71941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 SCHEME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40634"/>
                  </a:ext>
                </a:extLst>
              </a:tr>
              <a:tr h="481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SLTRC - UPWIND, QUICKEST, ULTIMATE - use ULTIMATE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70022"/>
                  </a:ext>
                </a:extLst>
              </a:tr>
              <a:tr h="4897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THETA - degree of implicitness - use 0.55 - Time-weighting for vertical advection scheme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22263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11333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 COEFFICIENTS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571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 - Longitudinal eddy viscosity, m2/s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59226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DX - Longitudinal eddy diffusivity/conductivity, m2/s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9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5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0B3CA09-401D-4E28-9438-D761D120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56" y="933855"/>
            <a:ext cx="9165614" cy="51556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C4A7-3CA5-4A02-9CF7-6A5043C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56896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Setting up a computational model is an effort to create a computational approximation of a real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 model enables one to investigate past behavior or future conditions with regard to changes in conditions.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Approximations, simplifications, and omissions are necessary but must be balanced with regards to the model’s ability to accurately capture the behavior of the real system.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337800" y="4838700"/>
            <a:ext cx="1854200" cy="37480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DD-0861-4216-94CC-C5AE8FBC7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" name="Picture 5" descr="w2_ver3">
            <a:extLst>
              <a:ext uri="{FF2B5EF4-FFF2-40B4-BE49-F238E27FC236}">
                <a16:creationId xmlns:a16="http://schemas.microsoft.com/office/drawing/2014/main" id="{E9037531-C6F4-DFC2-11DF-50424B8CF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0453" r="5445" b="4285"/>
          <a:stretch/>
        </p:blipFill>
        <p:spPr bwMode="auto">
          <a:xfrm>
            <a:off x="8087932" y="482368"/>
            <a:ext cx="3494468" cy="28404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>
            <a:hlinkClick r:id="rId3" action="ppaction://program"/>
            <a:extLst>
              <a:ext uri="{FF2B5EF4-FFF2-40B4-BE49-F238E27FC236}">
                <a16:creationId xmlns:a16="http://schemas.microsoft.com/office/drawing/2014/main" id="{553B4F3F-6D71-6661-02FD-F90CD80D2D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7932" y="3390659"/>
            <a:ext cx="3494468" cy="2840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31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How to Set Up and Run a Model Application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2DF01-58FC-2D53-2865-F7DEFB1B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36" y="1059577"/>
            <a:ext cx="3470728" cy="51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212-A489-48A8-96F1-0111869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C4A7-3CA5-4A02-9CF7-6A5043C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33476"/>
            <a:ext cx="5187323" cy="50612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What are water quality issues occurring in system that warrant a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Are they the result of:</a:t>
            </a:r>
          </a:p>
          <a:p>
            <a:pPr lvl="1"/>
            <a:r>
              <a:rPr lang="en-US" sz="2000" b="0" dirty="0"/>
              <a:t>Flow alterations?</a:t>
            </a:r>
          </a:p>
          <a:p>
            <a:pPr lvl="1"/>
            <a:r>
              <a:rPr lang="en-US" sz="2000" b="0" dirty="0"/>
              <a:t>Operations?</a:t>
            </a:r>
          </a:p>
          <a:p>
            <a:pPr lvl="1"/>
            <a:r>
              <a:rPr lang="en-US" sz="2000" b="0" dirty="0"/>
              <a:t>Boundary Loadings?</a:t>
            </a:r>
          </a:p>
          <a:p>
            <a:pPr lvl="1"/>
            <a:r>
              <a:rPr lang="en-US" sz="2000" b="0" dirty="0"/>
              <a:t>Intermediate loadings?</a:t>
            </a:r>
          </a:p>
          <a:p>
            <a:pPr lvl="1"/>
            <a:r>
              <a:rPr lang="en-US" sz="2000" b="0" dirty="0"/>
              <a:t>Meteorology?</a:t>
            </a:r>
          </a:p>
          <a:p>
            <a:pPr lvl="1"/>
            <a:r>
              <a:rPr lang="en-US" sz="2000" b="0" dirty="0"/>
              <a:t>Altered system conditions?</a:t>
            </a:r>
          </a:p>
          <a:p>
            <a:pPr lvl="1"/>
            <a:r>
              <a:rPr lang="en-US" sz="2000" b="0" dirty="0"/>
              <a:t>Anticipated future changes in any of above?</a:t>
            </a:r>
          </a:p>
          <a:p>
            <a:pPr lvl="1"/>
            <a:r>
              <a:rPr lang="en-US" sz="2000" b="0" dirty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What information is required to set up a model to capture the behavior in question? 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91-8E7D-45E4-8F07-6F70DAF3DB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336213" y="2103438"/>
            <a:ext cx="1855787" cy="374808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DD-0861-4216-94CC-C5AE8FBC7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Setup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9" name="Picture 8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62F2F638-EE9C-AECB-6CB3-37570FB7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23" y="1184128"/>
            <a:ext cx="5988677" cy="39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0A4F3-6FBB-5B35-F016-658BCFFD29A0}"/>
              </a:ext>
            </a:extLst>
          </p:cNvPr>
          <p:cNvSpPr txBox="1"/>
          <p:nvPr/>
        </p:nvSpPr>
        <p:spPr>
          <a:xfrm>
            <a:off x="5593723" y="5176579"/>
            <a:ext cx="5988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www.erdc.usace.army.mil</a:t>
            </a:r>
            <a:r>
              <a:rPr lang="en-US" sz="1600" dirty="0"/>
              <a:t>/Media/Images/</a:t>
            </a:r>
            <a:r>
              <a:rPr lang="en-US" sz="1600" dirty="0" err="1"/>
              <a:t>igphoto</a:t>
            </a:r>
            <a:r>
              <a:rPr lang="en-US" sz="1600" dirty="0"/>
              <a:t>/2002471393/</a:t>
            </a:r>
          </a:p>
        </p:txBody>
      </p:sp>
    </p:spTree>
    <p:extLst>
      <p:ext uri="{BB962C8B-B14F-4D97-AF65-F5344CB8AC3E}">
        <p14:creationId xmlns:p14="http://schemas.microsoft.com/office/powerpoint/2010/main" val="32226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C314-8E24-462D-9D43-CB3DC7E3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Bathymetry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F733-4AD7-47DA-B675-5BBB595E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6680200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Defines the physical structure of the natural system for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Sources</a:t>
            </a:r>
          </a:p>
          <a:p>
            <a:pPr lvl="1"/>
            <a:r>
              <a:rPr lang="en-US" sz="2000" b="0" dirty="0"/>
              <a:t>Sediment range surveys</a:t>
            </a:r>
          </a:p>
          <a:p>
            <a:pPr lvl="1"/>
            <a:r>
              <a:rPr lang="en-US" sz="2000" b="0" dirty="0"/>
              <a:t>Cross Sections</a:t>
            </a:r>
          </a:p>
          <a:p>
            <a:pPr lvl="1"/>
            <a:r>
              <a:rPr lang="en-US" sz="2000" b="0" dirty="0"/>
              <a:t>Pre-impoundment surveys for reservoirs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Extent </a:t>
            </a:r>
          </a:p>
          <a:p>
            <a:pPr lvl="1"/>
            <a:r>
              <a:rPr lang="en-US" sz="2000" b="0" dirty="0"/>
              <a:t>All of area of concern and beyond</a:t>
            </a:r>
          </a:p>
          <a:p>
            <a:pPr lvl="1"/>
            <a:r>
              <a:rPr lang="en-US" sz="2000" b="0" dirty="0"/>
              <a:t>Reaching upstream to control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Resolution</a:t>
            </a:r>
          </a:p>
          <a:p>
            <a:pPr lvl="1"/>
            <a:r>
              <a:rPr lang="en-US" sz="2000" b="0" dirty="0"/>
              <a:t>Horizontal (across system) – meters</a:t>
            </a:r>
          </a:p>
          <a:p>
            <a:pPr lvl="1"/>
            <a:r>
              <a:rPr lang="en-US" sz="2000" b="0" dirty="0"/>
              <a:t>Longitudinal (along system) – 10s or meters or more</a:t>
            </a:r>
          </a:p>
          <a:p>
            <a:pPr lvl="1"/>
            <a:r>
              <a:rPr lang="en-US" sz="2000" b="0" dirty="0"/>
              <a:t>Vertical (through water column) – meter or less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4BAE3-1E55-468F-8C1F-1271AC18F8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8F3B1-9AE3-67EA-B671-D2FA2CCBA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480810"/>
            <a:ext cx="4057650" cy="353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60DBE-5B52-6A59-B12C-0428A78E7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3753879"/>
            <a:ext cx="4057650" cy="2526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40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5403-9A0C-41C4-B1BC-54ECC4E9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C9FE-05B0-49EE-A6AC-B4BF85E7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01131"/>
            <a:ext cx="5689600" cy="22796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</a:t>
            </a:r>
          </a:p>
          <a:p>
            <a:pPr lvl="1"/>
            <a:r>
              <a:rPr lang="en-US" sz="2000" b="0" dirty="0"/>
              <a:t>Headwater</a:t>
            </a:r>
          </a:p>
          <a:p>
            <a:pPr lvl="1"/>
            <a:r>
              <a:rPr lang="en-US" sz="2000" b="0" dirty="0"/>
              <a:t>Downstream</a:t>
            </a:r>
          </a:p>
          <a:p>
            <a:pPr lvl="1"/>
            <a:r>
              <a:rPr lang="en-US" sz="2000" b="0" dirty="0"/>
              <a:t>Tributary</a:t>
            </a:r>
          </a:p>
          <a:p>
            <a:pPr lvl="1"/>
            <a:r>
              <a:rPr lang="en-US" sz="2000" b="0" dirty="0"/>
              <a:t>Withdrawals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Water surface elevations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86CA3-B95A-48CE-919F-867BEAB1F3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6BF97-91C0-2FCD-A553-A9BB5241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77232"/>
            <a:ext cx="5582276" cy="1936983"/>
          </a:xfrm>
          <a:prstGeom prst="rect">
            <a:avLst/>
          </a:prstGeom>
        </p:spPr>
      </p:pic>
      <p:pic>
        <p:nvPicPr>
          <p:cNvPr id="6" name="Picture 5" descr="A picture containing horse, decorated, drawn, painted&#10;&#10;Description automatically generated">
            <a:extLst>
              <a:ext uri="{FF2B5EF4-FFF2-40B4-BE49-F238E27FC236}">
                <a16:creationId xmlns:a16="http://schemas.microsoft.com/office/drawing/2014/main" id="{B8C29002-B1BE-0078-9235-9E7741F6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57" y="499817"/>
            <a:ext cx="4576543" cy="57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E657-D307-4E54-9337-1847F00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Meteorology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D820-C363-49BB-8B83-C78EBE33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7050468" cy="50464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Reliable data is essential to model performance, accuracy of model results, and validity of any concepts developed from model.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There is no substitute for good met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Typical sources are airports in vicinity of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If available multiple airports may be used to evaluate model sensitivity.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Class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Required information:</a:t>
            </a:r>
          </a:p>
          <a:p>
            <a:pPr lvl="1"/>
            <a:r>
              <a:rPr lang="en-US" sz="2000" b="0" dirty="0"/>
              <a:t>Air Temperature</a:t>
            </a:r>
          </a:p>
          <a:p>
            <a:pPr lvl="1"/>
            <a:r>
              <a:rPr lang="en-US" sz="2000" b="0" dirty="0"/>
              <a:t>Dew Point Temperature</a:t>
            </a:r>
          </a:p>
          <a:p>
            <a:pPr lvl="1"/>
            <a:r>
              <a:rPr lang="en-US" sz="2000" b="0" dirty="0"/>
              <a:t>Wind Speed</a:t>
            </a:r>
          </a:p>
          <a:p>
            <a:pPr lvl="1"/>
            <a:r>
              <a:rPr lang="en-US" sz="2000" b="0" dirty="0"/>
              <a:t>Wind Direction</a:t>
            </a:r>
          </a:p>
          <a:p>
            <a:pPr lvl="1"/>
            <a:r>
              <a:rPr lang="en-US" sz="2000" b="0" dirty="0"/>
              <a:t>Cloud Cover</a:t>
            </a:r>
          </a:p>
          <a:p>
            <a:pPr lvl="1"/>
            <a:r>
              <a:rPr lang="en-US" sz="2000" b="0" dirty="0"/>
              <a:t>Solar Radiation</a:t>
            </a: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8558C-5E2A-4F23-A06B-DCA99ACFDC3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E16-9251-B077-4F45-CD7CAE4B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509" y="525911"/>
            <a:ext cx="3634680" cy="272601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" name="Picture 5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02E1DB5C-D79A-C556-EB42-DB73255C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10" y="3248325"/>
            <a:ext cx="3634680" cy="3010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616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3A59-26AE-44DA-98B3-2A6CC73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46F3C-63D6-46BE-B763-01274F7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96029"/>
            <a:ext cx="4062569" cy="47180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Observed data</a:t>
            </a:r>
          </a:p>
          <a:p>
            <a:pPr lvl="1"/>
            <a:r>
              <a:rPr lang="en-US" sz="2000" b="0" dirty="0"/>
              <a:t>For all water quality constituents</a:t>
            </a:r>
          </a:p>
          <a:p>
            <a:pPr lvl="1"/>
            <a:r>
              <a:rPr lang="en-US" sz="2000" b="0" dirty="0"/>
              <a:t>Provides Boundary conditions</a:t>
            </a:r>
          </a:p>
          <a:p>
            <a:pPr lvl="1"/>
            <a:r>
              <a:rPr lang="en-US" sz="2000" b="0" dirty="0"/>
              <a:t>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Analysis provides insight as to what is occurring in system PRIOR to modeling.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Aids in refinement of modeling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5ABCD-D959-4072-9F29-969F41656D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3988"/>
            <a:ext cx="42148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 Setup </a:t>
            </a:r>
            <a:endParaRPr lang="en-US" dirty="0"/>
          </a:p>
        </p:txBody>
      </p:sp>
      <p:pic>
        <p:nvPicPr>
          <p:cNvPr id="6" name="Picture 5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28BECAE6-B90C-0A71-6191-A34E6D9B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551" y="1174034"/>
            <a:ext cx="7221566" cy="39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917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customXml/itemProps2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480</TotalTime>
  <Words>1923</Words>
  <Application>Microsoft Macintosh PowerPoint</Application>
  <PresentationFormat>Widescreen</PresentationFormat>
  <Paragraphs>312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Wingdings</vt:lpstr>
      <vt:lpstr>Title Slide Templates</vt:lpstr>
      <vt:lpstr>UNCL // FOUO Content</vt:lpstr>
      <vt:lpstr>UNCLASSIFIED Content</vt:lpstr>
      <vt:lpstr>Custom Classification Content</vt:lpstr>
      <vt:lpstr>Standard White Theme</vt:lpstr>
      <vt:lpstr>Model Setup I Overview</vt:lpstr>
      <vt:lpstr>Outline</vt:lpstr>
      <vt:lpstr>Background</vt:lpstr>
      <vt:lpstr>How to Set Up and Run a Model Application</vt:lpstr>
      <vt:lpstr>Definition of Problem</vt:lpstr>
      <vt:lpstr>Bathymetry</vt:lpstr>
      <vt:lpstr>Flow</vt:lpstr>
      <vt:lpstr>Meteorology</vt:lpstr>
      <vt:lpstr>Observations</vt:lpstr>
      <vt:lpstr>Other</vt:lpstr>
      <vt:lpstr>Output</vt:lpstr>
      <vt:lpstr>Case Study: Lower Minnesota River</vt:lpstr>
      <vt:lpstr>Case Study: Lower Minnesota River – CE-QUAL-W2</vt:lpstr>
      <vt:lpstr>Bathymetry File</vt:lpstr>
      <vt:lpstr>Bathymetry File: Full</vt:lpstr>
      <vt:lpstr>Flow &amp; Boundary Files</vt:lpstr>
      <vt:lpstr>Temperature Boundary Condition File</vt:lpstr>
      <vt:lpstr>Water Quality Boundary Condition File</vt:lpstr>
      <vt:lpstr>Meteorological File</vt:lpstr>
      <vt:lpstr>Control File</vt:lpstr>
      <vt:lpstr>After Model is Initially Set Up</vt:lpstr>
      <vt:lpstr>After W2 Preprocessor is Finished</vt:lpstr>
      <vt:lpstr>Exercises: Model Simulation 1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142</cp:revision>
  <cp:lastPrinted>2018-03-14T15:02:38Z</cp:lastPrinted>
  <dcterms:created xsi:type="dcterms:W3CDTF">2022-08-04T21:02:01Z</dcterms:created>
  <dcterms:modified xsi:type="dcterms:W3CDTF">2022-08-10T01:15:09Z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